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DM Sans Medium"/>
      <p:regular r:id="rId22"/>
    </p:embeddedFont>
    <p:embeddedFont>
      <p:font typeface="DM Sans Medium"/>
      <p:regular r:id="rId23"/>
    </p:embeddedFont>
    <p:embeddedFont>
      <p:font typeface="DM Sans Medium"/>
      <p:regular r:id="rId24"/>
    </p:embeddedFont>
    <p:embeddedFont>
      <p:font typeface="DM Sans Medium"/>
      <p:regular r:id="rId25"/>
    </p:embeddedFont>
    <p:embeddedFont>
      <p:font typeface="Inter"/>
      <p:regular r:id="rId26"/>
    </p:embeddedFont>
    <p:embeddedFont>
      <p:font typeface="Inter"/>
      <p:regular r:id="rId27"/>
    </p:embeddedFont>
    <p:embeddedFont>
      <p:font typeface="Inter"/>
      <p:regular r:id="rId28"/>
    </p:embeddedFont>
    <p:embeddedFont>
      <p:font typeface="Inter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image" Target="../media/image-1-4.png"/><Relationship Id="rId5" Type="http://schemas.openxmlformats.org/officeDocument/2006/relationships/image" Target="../media/image-1-5.svg"/><Relationship Id="rId6" Type="http://schemas.openxmlformats.org/officeDocument/2006/relationships/image" Target="../media/image-1-6.png"/><Relationship Id="rId7" Type="http://schemas.openxmlformats.org/officeDocument/2006/relationships/image" Target="../media/image-1-7.svg"/><Relationship Id="rId8" Type="http://schemas.openxmlformats.org/officeDocument/2006/relationships/image" Target="../media/image-1-8.png"/><Relationship Id="rId9" Type="http://schemas.openxmlformats.org/officeDocument/2006/relationships/image" Target="../media/image-1-9.svg"/><Relationship Id="rId10" Type="http://schemas.openxmlformats.org/officeDocument/2006/relationships/image" Target="../media/image-1-10.png"/><Relationship Id="rId11" Type="http://schemas.openxmlformats.org/officeDocument/2006/relationships/image" Target="../media/image-1-11.svg"/><Relationship Id="rId12" Type="http://schemas.openxmlformats.org/officeDocument/2006/relationships/image" Target="../media/image-1-12.png"/><Relationship Id="rId13" Type="http://schemas.openxmlformats.org/officeDocument/2006/relationships/image" Target="../media/image-1-13.svg"/><Relationship Id="rId14" Type="http://schemas.openxmlformats.org/officeDocument/2006/relationships/slideLayout" Target="../slideLayouts/slideLayout2.xml"/><Relationship Id="rId1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svg"/><Relationship Id="rId3" Type="http://schemas.openxmlformats.org/officeDocument/2006/relationships/image" Target="../media/image-14-3.png"/><Relationship Id="rId4" Type="http://schemas.openxmlformats.org/officeDocument/2006/relationships/image" Target="../media/image-14-4.svg"/><Relationship Id="rId5" Type="http://schemas.openxmlformats.org/officeDocument/2006/relationships/image" Target="../media/image-14-5.png"/><Relationship Id="rId6" Type="http://schemas.openxmlformats.org/officeDocument/2006/relationships/image" Target="../media/image-14-6.svg"/><Relationship Id="rId7" Type="http://schemas.openxmlformats.org/officeDocument/2006/relationships/image" Target="../media/image-14-7.png"/><Relationship Id="rId8" Type="http://schemas.openxmlformats.org/officeDocument/2006/relationships/image" Target="../media/image-14-8.svg"/><Relationship Id="rId9" Type="http://schemas.openxmlformats.org/officeDocument/2006/relationships/image" Target="../media/image-14-9.png"/><Relationship Id="rId10" Type="http://schemas.openxmlformats.org/officeDocument/2006/relationships/image" Target="../media/image-14-10.sv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svg"/><Relationship Id="rId13" Type="http://schemas.openxmlformats.org/officeDocument/2006/relationships/slideLayout" Target="../slideLayouts/slideLayout15.xml"/><Relationship Id="rId1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image" Target="../media/image-3-13.png"/><Relationship Id="rId14" Type="http://schemas.openxmlformats.org/officeDocument/2006/relationships/image" Target="../media/image-3-14.svg"/><Relationship Id="rId15" Type="http://schemas.openxmlformats.org/officeDocument/2006/relationships/slideLayout" Target="../slideLayouts/slideLayout4.xml"/><Relationship Id="rId1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64582" y="769501"/>
            <a:ext cx="8214836" cy="1617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0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Performance Dashboard</a:t>
            </a:r>
            <a:endParaRPr lang="en-US" sz="5050" dirty="0"/>
          </a:p>
        </p:txBody>
      </p:sp>
      <p:sp>
        <p:nvSpPr>
          <p:cNvPr id="4" name="Text 1"/>
          <p:cNvSpPr/>
          <p:nvPr/>
        </p:nvSpPr>
        <p:spPr>
          <a:xfrm>
            <a:off x="464582" y="2516386"/>
            <a:ext cx="4373880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Full End-to-End Data Engineering &amp; Analytics Pipeline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64582" y="2861310"/>
            <a:ext cx="8214836" cy="655439"/>
          </a:xfrm>
          <a:prstGeom prst="roundRect">
            <a:avLst>
              <a:gd name="adj" fmla="val 1975"/>
            </a:avLst>
          </a:prstGeom>
          <a:solidFill>
            <a:srgbClr val="4C5052"/>
          </a:solidFill>
          <a:ln/>
        </p:spPr>
      </p:sp>
      <p:sp>
        <p:nvSpPr>
          <p:cNvPr id="6" name="Shape 3"/>
          <p:cNvSpPr/>
          <p:nvPr/>
        </p:nvSpPr>
        <p:spPr>
          <a:xfrm>
            <a:off x="550783" y="2947511"/>
            <a:ext cx="258723" cy="258723"/>
          </a:xfrm>
          <a:prstGeom prst="roundRect">
            <a:avLst>
              <a:gd name="adj" fmla="val 35339284"/>
            </a:avLst>
          </a:prstGeom>
          <a:solidFill>
            <a:srgbClr val="AC9EF5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863" y="3018592"/>
            <a:ext cx="116443" cy="1164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50783" y="3292435"/>
            <a:ext cx="8042434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650" dirty="0"/>
          </a:p>
        </p:txBody>
      </p:sp>
      <p:sp>
        <p:nvSpPr>
          <p:cNvPr id="9" name="Shape 5"/>
          <p:cNvSpPr/>
          <p:nvPr/>
        </p:nvSpPr>
        <p:spPr>
          <a:xfrm>
            <a:off x="464582" y="3602950"/>
            <a:ext cx="8214836" cy="655439"/>
          </a:xfrm>
          <a:prstGeom prst="roundRect">
            <a:avLst>
              <a:gd name="adj" fmla="val 1975"/>
            </a:avLst>
          </a:prstGeom>
          <a:solidFill>
            <a:srgbClr val="4C5052"/>
          </a:solidFill>
          <a:ln/>
        </p:spPr>
      </p:sp>
      <p:sp>
        <p:nvSpPr>
          <p:cNvPr id="10" name="Shape 6"/>
          <p:cNvSpPr/>
          <p:nvPr/>
        </p:nvSpPr>
        <p:spPr>
          <a:xfrm>
            <a:off x="550783" y="3689152"/>
            <a:ext cx="258723" cy="258723"/>
          </a:xfrm>
          <a:prstGeom prst="roundRect">
            <a:avLst>
              <a:gd name="adj" fmla="val 35339284"/>
            </a:avLst>
          </a:prstGeom>
          <a:solidFill>
            <a:srgbClr val="AC9EF5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863" y="3760232"/>
            <a:ext cx="116443" cy="11644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50783" y="4034076"/>
            <a:ext cx="8042434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</a:t>
            </a:r>
            <a:endParaRPr lang="en-US" sz="650" dirty="0"/>
          </a:p>
        </p:txBody>
      </p:sp>
      <p:sp>
        <p:nvSpPr>
          <p:cNvPr id="13" name="Shape 8"/>
          <p:cNvSpPr/>
          <p:nvPr/>
        </p:nvSpPr>
        <p:spPr>
          <a:xfrm>
            <a:off x="464582" y="4344591"/>
            <a:ext cx="8214836" cy="655439"/>
          </a:xfrm>
          <a:prstGeom prst="roundRect">
            <a:avLst>
              <a:gd name="adj" fmla="val 1975"/>
            </a:avLst>
          </a:prstGeom>
          <a:solidFill>
            <a:srgbClr val="4C5052"/>
          </a:solidFill>
          <a:ln/>
        </p:spPr>
      </p:sp>
      <p:sp>
        <p:nvSpPr>
          <p:cNvPr id="14" name="Shape 9"/>
          <p:cNvSpPr/>
          <p:nvPr/>
        </p:nvSpPr>
        <p:spPr>
          <a:xfrm>
            <a:off x="550783" y="4430792"/>
            <a:ext cx="258723" cy="258723"/>
          </a:xfrm>
          <a:prstGeom prst="roundRect">
            <a:avLst>
              <a:gd name="adj" fmla="val 35339284"/>
            </a:avLst>
          </a:prstGeom>
          <a:solidFill>
            <a:srgbClr val="AC9EF5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1863" y="4501872"/>
            <a:ext cx="116443" cy="11644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50783" y="4775716"/>
            <a:ext cx="8042434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</a:t>
            </a:r>
            <a:endParaRPr lang="en-US" sz="650" dirty="0"/>
          </a:p>
        </p:txBody>
      </p:sp>
      <p:sp>
        <p:nvSpPr>
          <p:cNvPr id="17" name="Shape 11"/>
          <p:cNvSpPr/>
          <p:nvPr/>
        </p:nvSpPr>
        <p:spPr>
          <a:xfrm>
            <a:off x="464582" y="5086231"/>
            <a:ext cx="8214836" cy="655439"/>
          </a:xfrm>
          <a:prstGeom prst="roundRect">
            <a:avLst>
              <a:gd name="adj" fmla="val 1975"/>
            </a:avLst>
          </a:prstGeom>
          <a:solidFill>
            <a:srgbClr val="4C5052"/>
          </a:solidFill>
          <a:ln/>
        </p:spPr>
      </p:sp>
      <p:sp>
        <p:nvSpPr>
          <p:cNvPr id="18" name="Shape 12"/>
          <p:cNvSpPr/>
          <p:nvPr/>
        </p:nvSpPr>
        <p:spPr>
          <a:xfrm>
            <a:off x="550783" y="5172432"/>
            <a:ext cx="258723" cy="258723"/>
          </a:xfrm>
          <a:prstGeom prst="roundRect">
            <a:avLst>
              <a:gd name="adj" fmla="val 35339284"/>
            </a:avLst>
          </a:prstGeom>
          <a:solidFill>
            <a:srgbClr val="AC9EF5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863" y="5243513"/>
            <a:ext cx="116443" cy="11644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550783" y="5517356"/>
            <a:ext cx="8042434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dbt</a:t>
            </a:r>
            <a:endParaRPr lang="en-US" sz="650" dirty="0"/>
          </a:p>
        </p:txBody>
      </p:sp>
      <p:sp>
        <p:nvSpPr>
          <p:cNvPr id="21" name="Shape 14"/>
          <p:cNvSpPr/>
          <p:nvPr/>
        </p:nvSpPr>
        <p:spPr>
          <a:xfrm>
            <a:off x="464582" y="5827871"/>
            <a:ext cx="8214836" cy="655439"/>
          </a:xfrm>
          <a:prstGeom prst="roundRect">
            <a:avLst>
              <a:gd name="adj" fmla="val 1975"/>
            </a:avLst>
          </a:prstGeom>
          <a:solidFill>
            <a:srgbClr val="4C5052"/>
          </a:solidFill>
          <a:ln/>
        </p:spPr>
      </p:sp>
      <p:sp>
        <p:nvSpPr>
          <p:cNvPr id="22" name="Shape 15"/>
          <p:cNvSpPr/>
          <p:nvPr/>
        </p:nvSpPr>
        <p:spPr>
          <a:xfrm>
            <a:off x="550783" y="5914073"/>
            <a:ext cx="258723" cy="258723"/>
          </a:xfrm>
          <a:prstGeom prst="roundRect">
            <a:avLst>
              <a:gd name="adj" fmla="val 35339284"/>
            </a:avLst>
          </a:prstGeom>
          <a:solidFill>
            <a:srgbClr val="AC9EF5"/>
          </a:solidFill>
          <a:ln/>
        </p:spPr>
      </p:sp>
      <p:pic>
        <p:nvPicPr>
          <p:cNvPr id="23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863" y="5985153"/>
            <a:ext cx="116443" cy="116443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550783" y="6258997"/>
            <a:ext cx="8042434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Airflow</a:t>
            </a:r>
            <a:endParaRPr lang="en-US" sz="650" dirty="0"/>
          </a:p>
        </p:txBody>
      </p:sp>
      <p:sp>
        <p:nvSpPr>
          <p:cNvPr id="25" name="Shape 17"/>
          <p:cNvSpPr/>
          <p:nvPr/>
        </p:nvSpPr>
        <p:spPr>
          <a:xfrm>
            <a:off x="464582" y="6569512"/>
            <a:ext cx="8214836" cy="655439"/>
          </a:xfrm>
          <a:prstGeom prst="roundRect">
            <a:avLst>
              <a:gd name="adj" fmla="val 1975"/>
            </a:avLst>
          </a:prstGeom>
          <a:solidFill>
            <a:srgbClr val="4C5052"/>
          </a:solidFill>
          <a:ln/>
        </p:spPr>
      </p:sp>
      <p:sp>
        <p:nvSpPr>
          <p:cNvPr id="26" name="Shape 18"/>
          <p:cNvSpPr/>
          <p:nvPr/>
        </p:nvSpPr>
        <p:spPr>
          <a:xfrm>
            <a:off x="550783" y="6655713"/>
            <a:ext cx="258723" cy="258723"/>
          </a:xfrm>
          <a:prstGeom prst="roundRect">
            <a:avLst>
              <a:gd name="adj" fmla="val 35339284"/>
            </a:avLst>
          </a:prstGeom>
          <a:solidFill>
            <a:srgbClr val="AC9EF5"/>
          </a:solidFill>
          <a:ln/>
        </p:spPr>
      </p:sp>
      <p:pic>
        <p:nvPicPr>
          <p:cNvPr id="27" name="Image 6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1863" y="6726793"/>
            <a:ext cx="116443" cy="116443"/>
          </a:xfrm>
          <a:prstGeom prst="rect">
            <a:avLst/>
          </a:prstGeom>
        </p:spPr>
      </p:pic>
      <p:sp>
        <p:nvSpPr>
          <p:cNvPr id="28" name="Text 19"/>
          <p:cNvSpPr/>
          <p:nvPr/>
        </p:nvSpPr>
        <p:spPr>
          <a:xfrm>
            <a:off x="550783" y="7000637"/>
            <a:ext cx="8042434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</a:t>
            </a:r>
            <a:endParaRPr lang="en-US" sz="650" dirty="0"/>
          </a:p>
        </p:txBody>
      </p:sp>
      <p:sp>
        <p:nvSpPr>
          <p:cNvPr id="29" name="Text 20"/>
          <p:cNvSpPr/>
          <p:nvPr/>
        </p:nvSpPr>
        <p:spPr>
          <a:xfrm>
            <a:off x="464582" y="7321987"/>
            <a:ext cx="8214836" cy="138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6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enterprise-level standards</a:t>
            </a:r>
            <a:endParaRPr lang="en-US" sz="6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2614"/>
            <a:ext cx="73593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Streamlit Admin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75021"/>
            <a:ext cx="6407944" cy="877491"/>
          </a:xfrm>
          <a:prstGeom prst="roundRect">
            <a:avLst>
              <a:gd name="adj" fmla="val 387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33231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Upload raw data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428548" y="2075021"/>
            <a:ext cx="6408063" cy="877491"/>
          </a:xfrm>
          <a:prstGeom prst="roundRect">
            <a:avLst>
              <a:gd name="adj" fmla="val 387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685842" y="233231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 cleaning &amp; KPI generation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179326"/>
            <a:ext cx="6407944" cy="877491"/>
          </a:xfrm>
          <a:prstGeom prst="roundRect">
            <a:avLst>
              <a:gd name="adj" fmla="val 387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51084" y="343662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 dbt models automatically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179326"/>
            <a:ext cx="6408063" cy="877491"/>
          </a:xfrm>
          <a:prstGeom prst="roundRect">
            <a:avLst>
              <a:gd name="adj" fmla="val 3877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85842" y="343662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Refresh dashboard insights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396978"/>
            <a:ext cx="358675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File Upload &amp; Cleaning</a:t>
            </a:r>
            <a:endParaRPr lang="en-US" sz="2650" dirty="0"/>
          </a:p>
        </p:txBody>
      </p:sp>
      <p:sp>
        <p:nvSpPr>
          <p:cNvPr id="12" name="Shape 10"/>
          <p:cNvSpPr/>
          <p:nvPr/>
        </p:nvSpPr>
        <p:spPr>
          <a:xfrm>
            <a:off x="793790" y="5162431"/>
            <a:ext cx="13042821" cy="2154555"/>
          </a:xfrm>
          <a:prstGeom prst="roundRect">
            <a:avLst>
              <a:gd name="adj" fmla="val 1579"/>
            </a:avLst>
          </a:prstGeom>
          <a:solidFill>
            <a:srgbClr val="3A3E40"/>
          </a:solidFill>
          <a:ln/>
        </p:spPr>
      </p:sp>
      <p:sp>
        <p:nvSpPr>
          <p:cNvPr id="13" name="Shape 11"/>
          <p:cNvSpPr/>
          <p:nvPr/>
        </p:nvSpPr>
        <p:spPr>
          <a:xfrm>
            <a:off x="782479" y="5162431"/>
            <a:ext cx="13065443" cy="2154555"/>
          </a:xfrm>
          <a:prstGeom prst="roundRect">
            <a:avLst>
              <a:gd name="adj" fmla="val 1579"/>
            </a:avLst>
          </a:prstGeom>
          <a:solidFill>
            <a:srgbClr val="3A3E40"/>
          </a:solidFill>
          <a:ln/>
        </p:spPr>
      </p:sp>
      <p:sp>
        <p:nvSpPr>
          <p:cNvPr id="14" name="Text 12"/>
          <p:cNvSpPr/>
          <p:nvPr/>
        </p:nvSpPr>
        <p:spPr>
          <a:xfrm>
            <a:off x="1009293" y="5332452"/>
            <a:ext cx="126118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uploaded_file = st.file_uploader("Choose CSV")if uploaded_file:    df = pd.read_csv(uploaded_file)    df.fillna(0, inplace=True)    df.to_csv("students_cleaned.csv", index=False)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2219" y="481013"/>
            <a:ext cx="5051227" cy="355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Machine Learning: Sentiment Analysis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612219" y="1063823"/>
            <a:ext cx="4392811" cy="439817"/>
          </a:xfrm>
          <a:prstGeom prst="roundRect">
            <a:avLst>
              <a:gd name="adj" fmla="val 3878"/>
            </a:avLst>
          </a:prstGeom>
          <a:solidFill>
            <a:srgbClr val="2D3133"/>
          </a:solidFill>
          <a:ln w="15240">
            <a:solidFill>
              <a:srgbClr val="65696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41164" y="1192768"/>
            <a:ext cx="4134922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Multilingual model classifies feedback: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5118735" y="1063823"/>
            <a:ext cx="4392811" cy="439817"/>
          </a:xfrm>
          <a:prstGeom prst="roundRect">
            <a:avLst>
              <a:gd name="adj" fmla="val 3878"/>
            </a:avLst>
          </a:prstGeom>
          <a:solidFill>
            <a:srgbClr val="2D3133"/>
          </a:solidFill>
          <a:ln w="15240">
            <a:solidFill>
              <a:srgbClr val="65696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247680" y="1192768"/>
            <a:ext cx="4134922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Negative, Negative, Neutral, Positive, Very Positive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9625251" y="1063823"/>
            <a:ext cx="4392811" cy="439817"/>
          </a:xfrm>
          <a:prstGeom prst="roundRect">
            <a:avLst>
              <a:gd name="adj" fmla="val 3878"/>
            </a:avLst>
          </a:prstGeom>
          <a:solidFill>
            <a:srgbClr val="2D3133"/>
          </a:solidFill>
          <a:ln w="15240">
            <a:solidFill>
              <a:srgbClr val="65696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9754195" y="1192768"/>
            <a:ext cx="4134922" cy="181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Helps monitor student well-being</a:t>
            </a:r>
            <a:endParaRPr lang="en-US" sz="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219" y="1631513"/>
            <a:ext cx="8641556" cy="5912644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612219" y="7672030"/>
            <a:ext cx="13405961" cy="898208"/>
          </a:xfrm>
          <a:prstGeom prst="roundRect">
            <a:avLst>
              <a:gd name="adj" fmla="val 1899"/>
            </a:avLst>
          </a:prstGeom>
          <a:solidFill>
            <a:srgbClr val="3A3E40"/>
          </a:solidFill>
          <a:ln/>
        </p:spPr>
      </p:sp>
      <p:sp>
        <p:nvSpPr>
          <p:cNvPr id="11" name="Shape 8"/>
          <p:cNvSpPr/>
          <p:nvPr/>
        </p:nvSpPr>
        <p:spPr>
          <a:xfrm>
            <a:off x="606623" y="7672030"/>
            <a:ext cx="13417153" cy="898208"/>
          </a:xfrm>
          <a:prstGeom prst="roundRect">
            <a:avLst>
              <a:gd name="adj" fmla="val 1899"/>
            </a:avLst>
          </a:prstGeom>
          <a:solidFill>
            <a:srgbClr val="3A3E40"/>
          </a:solidFill>
          <a:ln/>
        </p:spPr>
      </p:sp>
      <p:sp>
        <p:nvSpPr>
          <p:cNvPr id="12" name="Text 9"/>
          <p:cNvSpPr/>
          <p:nvPr/>
        </p:nvSpPr>
        <p:spPr>
          <a:xfrm>
            <a:off x="720328" y="7757279"/>
            <a:ext cx="13189744" cy="727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D6D9D7"/>
                </a:solidFill>
                <a:highlight>
                  <a:srgbClr val="3A3E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transformers import pipelinemodel = pipeline("sentiment-analysis")sentiment = model("This course is amazing!")[0]['label']</a:t>
            </a:r>
            <a:endParaRPr lang="en-US" sz="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2097" y="457319"/>
            <a:ext cx="3952399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Airflow DAG: Automated Emails</a:t>
            </a:r>
            <a:endParaRPr lang="en-US" sz="2100" dirty="0"/>
          </a:p>
        </p:txBody>
      </p:sp>
      <p:sp>
        <p:nvSpPr>
          <p:cNvPr id="3" name="Shape 1"/>
          <p:cNvSpPr/>
          <p:nvPr/>
        </p:nvSpPr>
        <p:spPr>
          <a:xfrm>
            <a:off x="582097" y="1070729"/>
            <a:ext cx="54054" cy="54054"/>
          </a:xfrm>
          <a:prstGeom prst="roundRect">
            <a:avLst>
              <a:gd name="adj" fmla="val 845821"/>
            </a:avLst>
          </a:prstGeom>
          <a:solidFill>
            <a:srgbClr val="AC9EF5"/>
          </a:solidFill>
          <a:ln/>
        </p:spPr>
      </p:sp>
      <p:sp>
        <p:nvSpPr>
          <p:cNvPr id="4" name="Text 2"/>
          <p:cNvSpPr/>
          <p:nvPr/>
        </p:nvSpPr>
        <p:spPr>
          <a:xfrm>
            <a:off x="744260" y="1011317"/>
            <a:ext cx="423648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Triggered after feedback submission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5115878" y="1070729"/>
            <a:ext cx="54054" cy="54054"/>
          </a:xfrm>
          <a:prstGeom prst="roundRect">
            <a:avLst>
              <a:gd name="adj" fmla="val 845821"/>
            </a:avLst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5278041" y="1011317"/>
            <a:ext cx="423648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Chooses recipient based on sentiment</a:t>
            </a:r>
            <a:endParaRPr lang="en-US" sz="850" dirty="0"/>
          </a:p>
        </p:txBody>
      </p:sp>
      <p:sp>
        <p:nvSpPr>
          <p:cNvPr id="7" name="Shape 5"/>
          <p:cNvSpPr/>
          <p:nvPr/>
        </p:nvSpPr>
        <p:spPr>
          <a:xfrm>
            <a:off x="9649658" y="1070729"/>
            <a:ext cx="54054" cy="54054"/>
          </a:xfrm>
          <a:prstGeom prst="roundRect">
            <a:avLst>
              <a:gd name="adj" fmla="val 845821"/>
            </a:avLst>
          </a:prstGeom>
          <a:solidFill>
            <a:srgbClr val="AC9EF5"/>
          </a:solidFill>
          <a:ln/>
        </p:spPr>
      </p:sp>
      <p:sp>
        <p:nvSpPr>
          <p:cNvPr id="8" name="Text 6"/>
          <p:cNvSpPr/>
          <p:nvPr/>
        </p:nvSpPr>
        <p:spPr>
          <a:xfrm>
            <a:off x="9811822" y="1011317"/>
            <a:ext cx="4236482" cy="1728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Sends templated email automatically</a:t>
            </a:r>
            <a:endParaRPr lang="en-US" sz="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097" y="1305758"/>
            <a:ext cx="8216384" cy="5621655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582097" y="7048976"/>
            <a:ext cx="13466207" cy="1372314"/>
          </a:xfrm>
          <a:prstGeom prst="roundRect">
            <a:avLst>
              <a:gd name="adj" fmla="val 1182"/>
            </a:avLst>
          </a:prstGeom>
          <a:solidFill>
            <a:srgbClr val="3A3E40"/>
          </a:solidFill>
          <a:ln/>
        </p:spPr>
      </p:sp>
      <p:sp>
        <p:nvSpPr>
          <p:cNvPr id="11" name="Shape 8"/>
          <p:cNvSpPr/>
          <p:nvPr/>
        </p:nvSpPr>
        <p:spPr>
          <a:xfrm>
            <a:off x="576739" y="7048976"/>
            <a:ext cx="13476923" cy="1372314"/>
          </a:xfrm>
          <a:prstGeom prst="roundRect">
            <a:avLst>
              <a:gd name="adj" fmla="val 1182"/>
            </a:avLst>
          </a:prstGeom>
          <a:solidFill>
            <a:srgbClr val="3A3E40"/>
          </a:solidFill>
          <a:ln/>
        </p:spPr>
      </p:sp>
      <p:sp>
        <p:nvSpPr>
          <p:cNvPr id="12" name="Text 9"/>
          <p:cNvSpPr/>
          <p:nvPr/>
        </p:nvSpPr>
        <p:spPr>
          <a:xfrm>
            <a:off x="684848" y="7130058"/>
            <a:ext cx="13260705" cy="1210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850" dirty="0">
                <a:solidFill>
                  <a:srgbClr val="D6D9D7"/>
                </a:solidFill>
                <a:highlight>
                  <a:srgbClr val="3A3E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choose_email(sentiment):    return "counselor@platform.com" if sentiment=="Very Negative" else "teacher@platform.com"send_email = EmailOperator(    task_id="send_feedback",    to="{{ ti.xcom_pull(task_ids='choose_email') }}")</a:t>
            </a:r>
            <a:endParaRPr lang="en-US" sz="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4511397" cy="563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Full Pipeline Diagram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89503" y="1545074"/>
            <a:ext cx="13051393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diagram illustrates the complete, end-to-end data engineering and analytics pipeline for the Student Performance Dashboard. It integrates various technologies and processes to ensure a seamless flow from data ingestion to actionable insights and automated notifications.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7648" y="2325529"/>
            <a:ext cx="10354985" cy="4465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34419" y="5944057"/>
            <a:ext cx="2349203" cy="293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Warehouse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34419" y="4910407"/>
            <a:ext cx="2349203" cy="29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dbt Transform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834419" y="3887199"/>
            <a:ext cx="2349203" cy="293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 ETL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34419" y="2853550"/>
            <a:ext cx="2349203" cy="293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Streamlit Input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89503" y="6993850"/>
            <a:ext cx="1305139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Fully automated, end-to-end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89503" y="7345680"/>
            <a:ext cx="1305139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ETL, analytics, ML, and notifications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679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Deliverables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2022991"/>
            <a:ext cx="6419374" cy="1505188"/>
          </a:xfrm>
          <a:prstGeom prst="roundRect">
            <a:avLst>
              <a:gd name="adj" fmla="val 7290"/>
            </a:avLst>
          </a:prstGeom>
          <a:solidFill>
            <a:srgbClr val="2D3133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000131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AC9EF5"/>
          </a:solidFill>
          <a:ln/>
        </p:spPr>
      </p:sp>
      <p:sp>
        <p:nvSpPr>
          <p:cNvPr id="5" name="Shape 3"/>
          <p:cNvSpPr/>
          <p:nvPr/>
        </p:nvSpPr>
        <p:spPr>
          <a:xfrm>
            <a:off x="3697307" y="171688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AC9EF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81021" y="1900595"/>
            <a:ext cx="244912" cy="2449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723" y="253329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Cleaned Datasets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20723" y="2974538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students_cleaned.csv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237" y="2022991"/>
            <a:ext cx="6419374" cy="1505188"/>
          </a:xfrm>
          <a:prstGeom prst="roundRect">
            <a:avLst>
              <a:gd name="adj" fmla="val 7290"/>
            </a:avLst>
          </a:prstGeom>
          <a:solidFill>
            <a:srgbClr val="2D3133"/>
          </a:solidFill>
          <a:ln/>
        </p:spPr>
      </p:sp>
      <p:sp>
        <p:nvSpPr>
          <p:cNvPr id="10" name="Shape 7"/>
          <p:cNvSpPr/>
          <p:nvPr/>
        </p:nvSpPr>
        <p:spPr>
          <a:xfrm>
            <a:off x="7417237" y="2000131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AC9EF5"/>
          </a:solidFill>
          <a:ln/>
        </p:spPr>
      </p:sp>
      <p:sp>
        <p:nvSpPr>
          <p:cNvPr id="11" name="Shape 8"/>
          <p:cNvSpPr/>
          <p:nvPr/>
        </p:nvSpPr>
        <p:spPr>
          <a:xfrm>
            <a:off x="10320754" y="1716881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AC9EF5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4468" y="1900595"/>
            <a:ext cx="244912" cy="24491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44170" y="2533293"/>
            <a:ext cx="277558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SQL Schema &amp; Queries</a:t>
            </a:r>
            <a:endParaRPr lang="en-US" sz="2000" dirty="0"/>
          </a:p>
        </p:txBody>
      </p:sp>
      <p:sp>
        <p:nvSpPr>
          <p:cNvPr id="14" name="Text 10"/>
          <p:cNvSpPr/>
          <p:nvPr/>
        </p:nvSpPr>
        <p:spPr>
          <a:xfrm>
            <a:off x="7644170" y="2974538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performance and clarity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93790" y="4038362"/>
            <a:ext cx="6419374" cy="1505188"/>
          </a:xfrm>
          <a:prstGeom prst="roundRect">
            <a:avLst>
              <a:gd name="adj" fmla="val 7290"/>
            </a:avLst>
          </a:prstGeom>
          <a:solidFill>
            <a:srgbClr val="2D3133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4015502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AC9EF5"/>
          </a:solidFill>
          <a:ln/>
        </p:spPr>
      </p:sp>
      <p:sp>
        <p:nvSpPr>
          <p:cNvPr id="17" name="Shape 13"/>
          <p:cNvSpPr/>
          <p:nvPr/>
        </p:nvSpPr>
        <p:spPr>
          <a:xfrm>
            <a:off x="3697307" y="3732252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AC9EF5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81021" y="3915966"/>
            <a:ext cx="244912" cy="24491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20723" y="454866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dbt Models + Tests</a:t>
            </a:r>
            <a:endParaRPr lang="en-US" sz="2000" dirty="0"/>
          </a:p>
        </p:txBody>
      </p:sp>
      <p:sp>
        <p:nvSpPr>
          <p:cNvPr id="20" name="Text 15"/>
          <p:cNvSpPr/>
          <p:nvPr/>
        </p:nvSpPr>
        <p:spPr>
          <a:xfrm>
            <a:off x="1020723" y="4989909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data transformation and quality assurance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7417237" y="4038362"/>
            <a:ext cx="6419374" cy="1505188"/>
          </a:xfrm>
          <a:prstGeom prst="roundRect">
            <a:avLst>
              <a:gd name="adj" fmla="val 7290"/>
            </a:avLst>
          </a:prstGeom>
          <a:solidFill>
            <a:srgbClr val="2D3133"/>
          </a:solidFill>
          <a:ln/>
        </p:spPr>
      </p:sp>
      <p:sp>
        <p:nvSpPr>
          <p:cNvPr id="22" name="Shape 17"/>
          <p:cNvSpPr/>
          <p:nvPr/>
        </p:nvSpPr>
        <p:spPr>
          <a:xfrm>
            <a:off x="7417237" y="4015502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AC9EF5"/>
          </a:solidFill>
          <a:ln/>
        </p:spPr>
      </p:sp>
      <p:sp>
        <p:nvSpPr>
          <p:cNvPr id="23" name="Shape 18"/>
          <p:cNvSpPr/>
          <p:nvPr/>
        </p:nvSpPr>
        <p:spPr>
          <a:xfrm>
            <a:off x="10320754" y="3732252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AC9EF5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4468" y="3915966"/>
            <a:ext cx="244912" cy="24491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44170" y="454866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Streamlit Portals</a:t>
            </a:r>
            <a:endParaRPr lang="en-US" sz="2000" dirty="0"/>
          </a:p>
        </p:txBody>
      </p:sp>
      <p:sp>
        <p:nvSpPr>
          <p:cNvPr id="26" name="Text 20"/>
          <p:cNvSpPr/>
          <p:nvPr/>
        </p:nvSpPr>
        <p:spPr>
          <a:xfrm>
            <a:off x="7644170" y="4989909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Student &amp; Admin dashboards</a:t>
            </a:r>
            <a:endParaRPr lang="en-US" sz="1600" dirty="0"/>
          </a:p>
        </p:txBody>
      </p:sp>
      <p:sp>
        <p:nvSpPr>
          <p:cNvPr id="27" name="Shape 21"/>
          <p:cNvSpPr/>
          <p:nvPr/>
        </p:nvSpPr>
        <p:spPr>
          <a:xfrm>
            <a:off x="793790" y="6053733"/>
            <a:ext cx="6419374" cy="1505188"/>
          </a:xfrm>
          <a:prstGeom prst="roundRect">
            <a:avLst>
              <a:gd name="adj" fmla="val 7290"/>
            </a:avLst>
          </a:prstGeom>
          <a:solidFill>
            <a:srgbClr val="2D3133"/>
          </a:solidFill>
          <a:ln/>
        </p:spPr>
      </p:sp>
      <p:sp>
        <p:nvSpPr>
          <p:cNvPr id="28" name="Shape 22"/>
          <p:cNvSpPr/>
          <p:nvPr/>
        </p:nvSpPr>
        <p:spPr>
          <a:xfrm>
            <a:off x="793790" y="6030873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AC9EF5"/>
          </a:solidFill>
          <a:ln/>
        </p:spPr>
      </p:sp>
      <p:sp>
        <p:nvSpPr>
          <p:cNvPr id="29" name="Shape 23"/>
          <p:cNvSpPr/>
          <p:nvPr/>
        </p:nvSpPr>
        <p:spPr>
          <a:xfrm>
            <a:off x="3697307" y="574762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AC9EF5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81021" y="5931337"/>
            <a:ext cx="244912" cy="244912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1020723" y="6564035"/>
            <a:ext cx="287726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ML + Airflow</a:t>
            </a:r>
            <a:endParaRPr lang="en-US" sz="2000" dirty="0"/>
          </a:p>
        </p:txBody>
      </p:sp>
      <p:sp>
        <p:nvSpPr>
          <p:cNvPr id="32" name="Text 25"/>
          <p:cNvSpPr/>
          <p:nvPr/>
        </p:nvSpPr>
        <p:spPr>
          <a:xfrm>
            <a:off x="1020723" y="7005280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 analysis and workflow orchestration</a:t>
            </a:r>
            <a:endParaRPr lang="en-US" sz="1600" dirty="0"/>
          </a:p>
        </p:txBody>
      </p:sp>
      <p:sp>
        <p:nvSpPr>
          <p:cNvPr id="33" name="Shape 26"/>
          <p:cNvSpPr/>
          <p:nvPr/>
        </p:nvSpPr>
        <p:spPr>
          <a:xfrm>
            <a:off x="7417237" y="6053733"/>
            <a:ext cx="6419374" cy="1505188"/>
          </a:xfrm>
          <a:prstGeom prst="roundRect">
            <a:avLst>
              <a:gd name="adj" fmla="val 7290"/>
            </a:avLst>
          </a:prstGeom>
          <a:solidFill>
            <a:srgbClr val="2D3133"/>
          </a:solidFill>
          <a:ln/>
        </p:spPr>
      </p:sp>
      <p:sp>
        <p:nvSpPr>
          <p:cNvPr id="34" name="Shape 27"/>
          <p:cNvSpPr/>
          <p:nvPr/>
        </p:nvSpPr>
        <p:spPr>
          <a:xfrm>
            <a:off x="7417237" y="6030873"/>
            <a:ext cx="6419374" cy="91440"/>
          </a:xfrm>
          <a:prstGeom prst="roundRect">
            <a:avLst>
              <a:gd name="adj" fmla="val 33488"/>
            </a:avLst>
          </a:prstGeom>
          <a:solidFill>
            <a:srgbClr val="AC9EF5"/>
          </a:solidFill>
          <a:ln/>
        </p:spPr>
      </p:sp>
      <p:sp>
        <p:nvSpPr>
          <p:cNvPr id="35" name="Shape 28"/>
          <p:cNvSpPr/>
          <p:nvPr/>
        </p:nvSpPr>
        <p:spPr>
          <a:xfrm>
            <a:off x="10320754" y="5747623"/>
            <a:ext cx="612338" cy="612338"/>
          </a:xfrm>
          <a:prstGeom prst="roundRect">
            <a:avLst>
              <a:gd name="adj" fmla="val 149329"/>
            </a:avLst>
          </a:prstGeom>
          <a:solidFill>
            <a:srgbClr val="AC9EF5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04468" y="5931337"/>
            <a:ext cx="244912" cy="244912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7644170" y="656403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Full Documentation</a:t>
            </a:r>
            <a:endParaRPr lang="en-US" sz="2000" dirty="0"/>
          </a:p>
        </p:txBody>
      </p:sp>
      <p:sp>
        <p:nvSpPr>
          <p:cNvPr id="38" name="Text 30"/>
          <p:cNvSpPr/>
          <p:nvPr/>
        </p:nvSpPr>
        <p:spPr>
          <a:xfrm>
            <a:off x="7644170" y="7005280"/>
            <a:ext cx="596550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ETL, Analytics, and operational guides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9776"/>
            <a:ext cx="7647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Why This Project Stands Out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82183"/>
            <a:ext cx="4196358" cy="1223248"/>
          </a:xfrm>
          <a:prstGeom prst="roundRect">
            <a:avLst>
              <a:gd name="adj" fmla="val 1196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182183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343947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Uses real enterprise tools (industry-standard)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6962" y="3182183"/>
            <a:ext cx="4196358" cy="1223248"/>
          </a:xfrm>
          <a:prstGeom prst="roundRect">
            <a:avLst>
              <a:gd name="adj" fmla="val 1196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5186482" y="3182183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8" name="Text 6"/>
          <p:cNvSpPr/>
          <p:nvPr/>
        </p:nvSpPr>
        <p:spPr>
          <a:xfrm>
            <a:off x="5565696" y="343947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End-to-end automation &amp; intelligence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40133" y="3182183"/>
            <a:ext cx="4196358" cy="1223248"/>
          </a:xfrm>
          <a:prstGeom prst="roundRect">
            <a:avLst>
              <a:gd name="adj" fmla="val 11960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9609653" y="3182183"/>
            <a:ext cx="121920" cy="1223248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1" name="Text 9"/>
          <p:cNvSpPr/>
          <p:nvPr/>
        </p:nvSpPr>
        <p:spPr>
          <a:xfrm>
            <a:off x="9988868" y="3439478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Portfolio-ready, interview-ready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4632246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63310" y="4632246"/>
            <a:ext cx="121920" cy="1577578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4" name="Text 12"/>
          <p:cNvSpPr/>
          <p:nvPr/>
        </p:nvSpPr>
        <p:spPr>
          <a:xfrm>
            <a:off x="1142524" y="488954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Combines Python, SQL, ML, dbt, Airflow, Streamlit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5216962" y="4632246"/>
            <a:ext cx="4196358" cy="1577578"/>
          </a:xfrm>
          <a:prstGeom prst="roundRect">
            <a:avLst>
              <a:gd name="adj" fmla="val 9274"/>
            </a:avLst>
          </a:prstGeom>
          <a:solidFill>
            <a:srgbClr val="2D3133"/>
          </a:solidFill>
          <a:ln w="30480">
            <a:solidFill>
              <a:srgbClr val="65696B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5186482" y="4632246"/>
            <a:ext cx="121920" cy="1577578"/>
          </a:xfrm>
          <a:prstGeom prst="roundRect">
            <a:avLst>
              <a:gd name="adj" fmla="val 27907"/>
            </a:avLst>
          </a:prstGeom>
          <a:solidFill>
            <a:srgbClr val="AC9EF5"/>
          </a:solidFill>
          <a:ln/>
        </p:spPr>
      </p:sp>
      <p:sp>
        <p:nvSpPr>
          <p:cNvPr id="17" name="Text 15"/>
          <p:cNvSpPr/>
          <p:nvPr/>
        </p:nvSpPr>
        <p:spPr>
          <a:xfrm>
            <a:off x="5565696" y="4889540"/>
            <a:ext cx="35903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Demonstrates full-stack data engineering capability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5072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696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4" name="Text 2"/>
          <p:cNvSpPr/>
          <p:nvPr/>
        </p:nvSpPr>
        <p:spPr>
          <a:xfrm>
            <a:off x="1530906" y="374332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modern data pipeline for student performance analysis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456884" y="366962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6" name="Text 4"/>
          <p:cNvSpPr/>
          <p:nvPr/>
        </p:nvSpPr>
        <p:spPr>
          <a:xfrm>
            <a:off x="8194000" y="374332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Covers data collection, cleaning, transformation, analytics, visualization, and automation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8" name="Text 6"/>
          <p:cNvSpPr/>
          <p:nvPr/>
        </p:nvSpPr>
        <p:spPr>
          <a:xfrm>
            <a:off x="1530906" y="4996458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software engineering, data engineering, machine learning, and workflow automation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492275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C5052"/>
          </a:solidFill>
          <a:ln/>
        </p:spPr>
      </p:sp>
      <p:sp>
        <p:nvSpPr>
          <p:cNvPr id="10" name="Text 8"/>
          <p:cNvSpPr/>
          <p:nvPr/>
        </p:nvSpPr>
        <p:spPr>
          <a:xfrm>
            <a:off x="8194000" y="4996458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Prepares students for real-world data engineering &amp; analytics roles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9919"/>
            <a:ext cx="6761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Skills Demonstrated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42232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27279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scripting &amp; data preprocessing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42232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327279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 database design &amp; analysis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42232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77995" y="327279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dbt modeling and transformations</a:t>
            </a:r>
            <a:endParaRPr lang="en-US" sz="17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089321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93790" y="493978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Streamlit interactive dashboards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4089321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235893" y="493978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 automation with Airflow</a:t>
            </a:r>
            <a:endParaRPr lang="en-US" sz="17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77995" y="4089321"/>
            <a:ext cx="566976" cy="56697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9677995" y="4939784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sentiment analysis</a:t>
            </a:r>
            <a:endParaRPr lang="en-US" sz="17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3790" y="5756315"/>
            <a:ext cx="566976" cy="566976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93790" y="660677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End-to-end ETL orchestration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5233749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 Overview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86527" y="1132761"/>
            <a:ext cx="2944297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Layers of the System: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86527" y="1717000"/>
            <a:ext cx="145971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150" dirty="0"/>
          </a:p>
        </p:txBody>
      </p:sp>
      <p:sp>
        <p:nvSpPr>
          <p:cNvPr id="5" name="Shape 3"/>
          <p:cNvSpPr/>
          <p:nvPr/>
        </p:nvSpPr>
        <p:spPr>
          <a:xfrm>
            <a:off x="786527" y="1949887"/>
            <a:ext cx="4255056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786527" y="2053352"/>
            <a:ext cx="182606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Streamlit Frontend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86527" y="2369225"/>
            <a:ext cx="4255056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 &amp; Admin dashboards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5187553" y="1717000"/>
            <a:ext cx="145971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150" dirty="0"/>
          </a:p>
        </p:txBody>
      </p:sp>
      <p:sp>
        <p:nvSpPr>
          <p:cNvPr id="9" name="Shape 7"/>
          <p:cNvSpPr/>
          <p:nvPr/>
        </p:nvSpPr>
        <p:spPr>
          <a:xfrm>
            <a:off x="5187553" y="1949887"/>
            <a:ext cx="4255175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5187553" y="2053352"/>
            <a:ext cx="182606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 ETL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5187553" y="2369225"/>
            <a:ext cx="4255175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cleaning, KPI calculation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9588698" y="1717000"/>
            <a:ext cx="145971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9588698" y="1949887"/>
            <a:ext cx="4255175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4" name="Text 12"/>
          <p:cNvSpPr/>
          <p:nvPr/>
        </p:nvSpPr>
        <p:spPr>
          <a:xfrm>
            <a:off x="9588698" y="2053352"/>
            <a:ext cx="182606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dbt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9588698" y="2369225"/>
            <a:ext cx="4255175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transformation &amp; modeling</a:t>
            </a:r>
            <a:endParaRPr lang="en-US" sz="1150" dirty="0"/>
          </a:p>
        </p:txBody>
      </p:sp>
      <p:sp>
        <p:nvSpPr>
          <p:cNvPr id="16" name="Text 14"/>
          <p:cNvSpPr/>
          <p:nvPr/>
        </p:nvSpPr>
        <p:spPr>
          <a:xfrm>
            <a:off x="786527" y="2858453"/>
            <a:ext cx="145971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7" name="Shape 15"/>
          <p:cNvSpPr/>
          <p:nvPr/>
        </p:nvSpPr>
        <p:spPr>
          <a:xfrm>
            <a:off x="786527" y="3091339"/>
            <a:ext cx="6455688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18" name="Text 16"/>
          <p:cNvSpPr/>
          <p:nvPr/>
        </p:nvSpPr>
        <p:spPr>
          <a:xfrm>
            <a:off x="786527" y="3194804"/>
            <a:ext cx="270867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Database (SQLite / Warehouse)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86527" y="3510677"/>
            <a:ext cx="645568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 &amp; analytics layer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388185" y="2858453"/>
            <a:ext cx="145971" cy="182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05</a:t>
            </a:r>
            <a:endParaRPr lang="en-US" sz="1150" dirty="0"/>
          </a:p>
        </p:txBody>
      </p:sp>
      <p:sp>
        <p:nvSpPr>
          <p:cNvPr id="21" name="Shape 19"/>
          <p:cNvSpPr/>
          <p:nvPr/>
        </p:nvSpPr>
        <p:spPr>
          <a:xfrm>
            <a:off x="7388185" y="3091339"/>
            <a:ext cx="6455688" cy="15240"/>
          </a:xfrm>
          <a:prstGeom prst="rect">
            <a:avLst/>
          </a:prstGeom>
          <a:solidFill>
            <a:srgbClr val="AC9EF5"/>
          </a:solidFill>
          <a:ln/>
        </p:spPr>
      </p:sp>
      <p:sp>
        <p:nvSpPr>
          <p:cNvPr id="22" name="Text 20"/>
          <p:cNvSpPr/>
          <p:nvPr/>
        </p:nvSpPr>
        <p:spPr>
          <a:xfrm>
            <a:off x="7388185" y="3194804"/>
            <a:ext cx="1826062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Airflow + ML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7388185" y="3510677"/>
            <a:ext cx="6455688" cy="233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Workflow automation &amp; sentiment analysis</a:t>
            </a:r>
            <a:endParaRPr lang="en-US" sz="1150" dirty="0"/>
          </a:p>
        </p:txBody>
      </p:sp>
      <p:pic>
        <p:nvPicPr>
          <p:cNvPr id="2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6579" y="4018240"/>
            <a:ext cx="8417243" cy="3629739"/>
          </a:xfrm>
          <a:prstGeom prst="rect">
            <a:avLst/>
          </a:prstGeom>
        </p:spPr>
      </p:pic>
      <p:sp>
        <p:nvSpPr>
          <p:cNvPr id="25" name="Text 22"/>
          <p:cNvSpPr/>
          <p:nvPr/>
        </p:nvSpPr>
        <p:spPr>
          <a:xfrm>
            <a:off x="3672941" y="6959645"/>
            <a:ext cx="1909605" cy="238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dbt → Warehouse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3672941" y="6119419"/>
            <a:ext cx="1909605" cy="238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Python ETL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3672941" y="5287680"/>
            <a:ext cx="1909605" cy="238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Streamlit Frontend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3672941" y="4447454"/>
            <a:ext cx="1909605" cy="238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Student Input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7292"/>
            <a:ext cx="729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Milestone 1: Data Collection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3447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4" name="Text 2"/>
          <p:cNvSpPr/>
          <p:nvPr/>
        </p:nvSpPr>
        <p:spPr>
          <a:xfrm>
            <a:off x="1133951" y="3309699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student data uploaded via Admin panel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5235893" y="343447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5576054" y="3309699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CSV contains: Student ID, Name, Scores, Attendance, Dates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677995" y="343447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8" name="Text 6"/>
          <p:cNvSpPr/>
          <p:nvPr/>
        </p:nvSpPr>
        <p:spPr>
          <a:xfrm>
            <a:off x="10018157" y="3309699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future KPIs and dashboards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290655"/>
            <a:ext cx="13042821" cy="1791652"/>
          </a:xfrm>
          <a:prstGeom prst="roundRect">
            <a:avLst>
              <a:gd name="adj" fmla="val 1899"/>
            </a:avLst>
          </a:prstGeom>
          <a:solidFill>
            <a:srgbClr val="3A3E40"/>
          </a:solidFill>
          <a:ln/>
        </p:spPr>
      </p:sp>
      <p:sp>
        <p:nvSpPr>
          <p:cNvPr id="10" name="Shape 8"/>
          <p:cNvSpPr/>
          <p:nvPr/>
        </p:nvSpPr>
        <p:spPr>
          <a:xfrm>
            <a:off x="782479" y="4290655"/>
            <a:ext cx="13065443" cy="1791652"/>
          </a:xfrm>
          <a:prstGeom prst="roundRect">
            <a:avLst>
              <a:gd name="adj" fmla="val 1899"/>
            </a:avLst>
          </a:prstGeom>
          <a:solidFill>
            <a:srgbClr val="3A3E40"/>
          </a:solidFill>
          <a:ln/>
        </p:spPr>
      </p:sp>
      <p:sp>
        <p:nvSpPr>
          <p:cNvPr id="11" name="Text 9"/>
          <p:cNvSpPr/>
          <p:nvPr/>
        </p:nvSpPr>
        <p:spPr>
          <a:xfrm>
            <a:off x="1009293" y="4460677"/>
            <a:ext cx="126118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pddf = pd.read_csv("students_raw.csv")print(df.head())    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4909"/>
            <a:ext cx="115726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Milestone 2: Data Cleaning &amp; Preprocessing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373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+ Pandas used for: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553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Removing duplicates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975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Handling null values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397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Formatting dates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2819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KPI metrics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900017"/>
            <a:ext cx="13042821" cy="2154555"/>
          </a:xfrm>
          <a:prstGeom prst="roundRect">
            <a:avLst>
              <a:gd name="adj" fmla="val 1579"/>
            </a:avLst>
          </a:prstGeom>
          <a:solidFill>
            <a:srgbClr val="3A3E40"/>
          </a:solidFill>
          <a:ln/>
        </p:spPr>
      </p:sp>
      <p:sp>
        <p:nvSpPr>
          <p:cNvPr id="9" name="Shape 7"/>
          <p:cNvSpPr/>
          <p:nvPr/>
        </p:nvSpPr>
        <p:spPr>
          <a:xfrm>
            <a:off x="782479" y="4900017"/>
            <a:ext cx="13065443" cy="2154555"/>
          </a:xfrm>
          <a:prstGeom prst="roundRect">
            <a:avLst>
              <a:gd name="adj" fmla="val 1579"/>
            </a:avLst>
          </a:prstGeom>
          <a:solidFill>
            <a:srgbClr val="3A3E40"/>
          </a:solidFill>
          <a:ln/>
        </p:spPr>
      </p:sp>
      <p:sp>
        <p:nvSpPr>
          <p:cNvPr id="10" name="Text 8"/>
          <p:cNvSpPr/>
          <p:nvPr/>
        </p:nvSpPr>
        <p:spPr>
          <a:xfrm>
            <a:off x="1009293" y="5070038"/>
            <a:ext cx="126118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df.drop_duplicates(inplace=True)df.fillna({"Attendance":0, "Score": df["Score"].mean()}, inplace=True)df['Date'] = pd.to_datetime(df['Date'])df['Performance'] = pd.cut(df['Score'], bins=[0,60,80,100], labels=['Low','Medium','High'])df.to_csv("students_cleaned.csv", index=False)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0227"/>
            <a:ext cx="9060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Milestone 3: SQL Database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659731"/>
            <a:ext cx="654057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Normalized Relational Schema:</a:t>
            </a:r>
            <a:endParaRPr lang="en-US" sz="3550" dirty="0"/>
          </a:p>
        </p:txBody>
      </p:sp>
      <p:sp>
        <p:nvSpPr>
          <p:cNvPr id="4" name="Shape 2"/>
          <p:cNvSpPr/>
          <p:nvPr/>
        </p:nvSpPr>
        <p:spPr>
          <a:xfrm>
            <a:off x="793790" y="269164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2566868"/>
            <a:ext cx="603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(Dimension)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56884" y="269164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7" name="Text 5"/>
          <p:cNvSpPr/>
          <p:nvPr/>
        </p:nvSpPr>
        <p:spPr>
          <a:xfrm>
            <a:off x="7797046" y="2566868"/>
            <a:ext cx="6039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Subjects (Dimension)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350817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9" name="Text 7"/>
          <p:cNvSpPr/>
          <p:nvPr/>
        </p:nvSpPr>
        <p:spPr>
          <a:xfrm>
            <a:off x="1133951" y="3383399"/>
            <a:ext cx="60394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Scores (Fact)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56884" y="350817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11" name="Text 9"/>
          <p:cNvSpPr/>
          <p:nvPr/>
        </p:nvSpPr>
        <p:spPr>
          <a:xfrm>
            <a:off x="7797046" y="3383399"/>
            <a:ext cx="603956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Attendance (Fact)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0864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Query Examples</a:t>
            </a:r>
            <a:endParaRPr lang="en-US" sz="2650" dirty="0"/>
          </a:p>
        </p:txBody>
      </p:sp>
      <p:sp>
        <p:nvSpPr>
          <p:cNvPr id="13" name="Shape 11"/>
          <p:cNvSpPr/>
          <p:nvPr/>
        </p:nvSpPr>
        <p:spPr>
          <a:xfrm>
            <a:off x="793790" y="4851916"/>
            <a:ext cx="13042821" cy="2517458"/>
          </a:xfrm>
          <a:prstGeom prst="roundRect">
            <a:avLst>
              <a:gd name="adj" fmla="val 1352"/>
            </a:avLst>
          </a:prstGeom>
          <a:solidFill>
            <a:srgbClr val="3A3E40"/>
          </a:solidFill>
          <a:ln/>
        </p:spPr>
      </p:sp>
      <p:sp>
        <p:nvSpPr>
          <p:cNvPr id="14" name="Shape 12"/>
          <p:cNvSpPr/>
          <p:nvPr/>
        </p:nvSpPr>
        <p:spPr>
          <a:xfrm>
            <a:off x="782479" y="4851916"/>
            <a:ext cx="13065443" cy="2517458"/>
          </a:xfrm>
          <a:prstGeom prst="roundRect">
            <a:avLst>
              <a:gd name="adj" fmla="val 1352"/>
            </a:avLst>
          </a:prstGeom>
          <a:solidFill>
            <a:srgbClr val="3A3E40"/>
          </a:solidFill>
          <a:ln/>
        </p:spPr>
      </p:sp>
      <p:sp>
        <p:nvSpPr>
          <p:cNvPr id="15" name="Text 13"/>
          <p:cNvSpPr/>
          <p:nvPr/>
        </p:nvSpPr>
        <p:spPr>
          <a:xfrm>
            <a:off x="1009293" y="5021937"/>
            <a:ext cx="126118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-- Top performers per subjectSELECT student_id, MAX(score) FROM scores GROUP BY subject;-- Average score per studentSELECT student_id, AVG(score) FROM scores GROUP BY student_id;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7229"/>
            <a:ext cx="8789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Milestone 4: dbt Transformations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4963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Transformations: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9246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5" name="Text 3"/>
          <p:cNvSpPr/>
          <p:nvPr/>
        </p:nvSpPr>
        <p:spPr>
          <a:xfrm>
            <a:off x="1133951" y="2467689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students.sql: Create unique student dimension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35893" y="259246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7" name="Text 5"/>
          <p:cNvSpPr/>
          <p:nvPr/>
        </p:nvSpPr>
        <p:spPr>
          <a:xfrm>
            <a:off x="5576054" y="2467689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scores.sql: Convert wide scores → long fact table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677995" y="2592467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AC9EF5"/>
          </a:solidFill>
          <a:ln/>
        </p:spPr>
      </p:sp>
      <p:sp>
        <p:nvSpPr>
          <p:cNvPr id="9" name="Text 7"/>
          <p:cNvSpPr/>
          <p:nvPr/>
        </p:nvSpPr>
        <p:spPr>
          <a:xfrm>
            <a:off x="10018157" y="2467689"/>
            <a:ext cx="38184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schema.yml: Define tests for data quality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35336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scores.sql</a:t>
            </a:r>
            <a:endParaRPr lang="en-US" sz="2650" dirty="0"/>
          </a:p>
        </p:txBody>
      </p:sp>
      <p:sp>
        <p:nvSpPr>
          <p:cNvPr id="11" name="Shape 9"/>
          <p:cNvSpPr/>
          <p:nvPr/>
        </p:nvSpPr>
        <p:spPr>
          <a:xfrm>
            <a:off x="793790" y="4299109"/>
            <a:ext cx="13042821" cy="3243263"/>
          </a:xfrm>
          <a:prstGeom prst="roundRect">
            <a:avLst>
              <a:gd name="adj" fmla="val 1049"/>
            </a:avLst>
          </a:prstGeom>
          <a:solidFill>
            <a:srgbClr val="3A3E40"/>
          </a:solidFill>
          <a:ln/>
        </p:spPr>
      </p:sp>
      <p:sp>
        <p:nvSpPr>
          <p:cNvPr id="12" name="Shape 10"/>
          <p:cNvSpPr/>
          <p:nvPr/>
        </p:nvSpPr>
        <p:spPr>
          <a:xfrm>
            <a:off x="782479" y="4299109"/>
            <a:ext cx="13065443" cy="3243263"/>
          </a:xfrm>
          <a:prstGeom prst="roundRect">
            <a:avLst>
              <a:gd name="adj" fmla="val 1049"/>
            </a:avLst>
          </a:prstGeom>
          <a:solidFill>
            <a:srgbClr val="3A3E40"/>
          </a:solidFill>
          <a:ln/>
        </p:spPr>
      </p:sp>
      <p:sp>
        <p:nvSpPr>
          <p:cNvPr id="13" name="Text 11"/>
          <p:cNvSpPr/>
          <p:nvPr/>
        </p:nvSpPr>
        <p:spPr>
          <a:xfrm>
            <a:off x="1009293" y="4469130"/>
            <a:ext cx="12611814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D9D7"/>
                </a:solidFill>
                <a:highlight>
                  <a:srgbClr val="3A3E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with raw_scores as (    select Student_ID, 1 as Subject_ID, Math as Score from {{ ref('Students_SQL') }}    union all    select Student_ID, 2, Physics from {{ ref('Students_SQL') }})select row_number() over(order by Student_ID, Subject_ID) as Score_ID,       Student_ID, Subject_ID, Scorefrom raw_scores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4487"/>
            <a:ext cx="1002542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Milestone 5: Streamlit Student Dashboard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93790" y="1812905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AC9EF5"/>
          </a:solidFill>
          <a:ln/>
        </p:spPr>
      </p:sp>
      <p:sp>
        <p:nvSpPr>
          <p:cNvPr id="4" name="Text 2"/>
          <p:cNvSpPr/>
          <p:nvPr/>
        </p:nvSpPr>
        <p:spPr>
          <a:xfrm>
            <a:off x="1099899" y="1700689"/>
            <a:ext cx="127367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Displays personalized scores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793790" y="2547878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AC9EF5"/>
          </a:solidFill>
          <a:ln/>
        </p:spPr>
      </p:sp>
      <p:sp>
        <p:nvSpPr>
          <p:cNvPr id="6" name="Text 4"/>
          <p:cNvSpPr/>
          <p:nvPr/>
        </p:nvSpPr>
        <p:spPr>
          <a:xfrm>
            <a:off x="1099899" y="2435662"/>
            <a:ext cx="127367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Shows color-coded performance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93790" y="3282851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AC9EF5"/>
          </a:solidFill>
          <a:ln/>
        </p:spPr>
      </p:sp>
      <p:sp>
        <p:nvSpPr>
          <p:cNvPr id="8" name="Text 6"/>
          <p:cNvSpPr/>
          <p:nvPr/>
        </p:nvSpPr>
        <p:spPr>
          <a:xfrm>
            <a:off x="1099899" y="3170634"/>
            <a:ext cx="127367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score gauge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93790" y="4017824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AC9EF5"/>
          </a:solidFill>
          <a:ln/>
        </p:spPr>
      </p:sp>
      <p:sp>
        <p:nvSpPr>
          <p:cNvPr id="10" name="Text 8"/>
          <p:cNvSpPr/>
          <p:nvPr/>
        </p:nvSpPr>
        <p:spPr>
          <a:xfrm>
            <a:off x="1099899" y="3905607"/>
            <a:ext cx="127367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Subject-wise distribution charts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93790" y="4752796"/>
            <a:ext cx="102037" cy="102037"/>
          </a:xfrm>
          <a:prstGeom prst="roundRect">
            <a:avLst>
              <a:gd name="adj" fmla="val 448073"/>
            </a:avLst>
          </a:prstGeom>
          <a:solidFill>
            <a:srgbClr val="AC9EF5"/>
          </a:solidFill>
          <a:ln/>
        </p:spPr>
      </p:sp>
      <p:sp>
        <p:nvSpPr>
          <p:cNvPr id="12" name="Text 10"/>
          <p:cNvSpPr/>
          <p:nvPr/>
        </p:nvSpPr>
        <p:spPr>
          <a:xfrm>
            <a:off x="1099899" y="4640580"/>
            <a:ext cx="1273671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Attendance heatmaps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93790" y="5273397"/>
            <a:ext cx="3062168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Performance Gauge</a:t>
            </a:r>
            <a:endParaRPr lang="en-US" sz="2400" dirty="0"/>
          </a:p>
        </p:txBody>
      </p:sp>
      <p:sp>
        <p:nvSpPr>
          <p:cNvPr id="14" name="Shape 12"/>
          <p:cNvSpPr/>
          <p:nvPr/>
        </p:nvSpPr>
        <p:spPr>
          <a:xfrm>
            <a:off x="793790" y="5962293"/>
            <a:ext cx="13042821" cy="1612821"/>
          </a:xfrm>
          <a:prstGeom prst="roundRect">
            <a:avLst>
              <a:gd name="adj" fmla="val 1899"/>
            </a:avLst>
          </a:prstGeom>
          <a:solidFill>
            <a:srgbClr val="3A3E40"/>
          </a:solidFill>
          <a:ln/>
        </p:spPr>
      </p:sp>
      <p:sp>
        <p:nvSpPr>
          <p:cNvPr id="15" name="Shape 13"/>
          <p:cNvSpPr/>
          <p:nvPr/>
        </p:nvSpPr>
        <p:spPr>
          <a:xfrm>
            <a:off x="783669" y="5962293"/>
            <a:ext cx="13063061" cy="1612821"/>
          </a:xfrm>
          <a:prstGeom prst="roundRect">
            <a:avLst>
              <a:gd name="adj" fmla="val 1899"/>
            </a:avLst>
          </a:prstGeom>
          <a:solidFill>
            <a:srgbClr val="3A3E40"/>
          </a:solidFill>
          <a:ln/>
        </p:spPr>
      </p:sp>
      <p:sp>
        <p:nvSpPr>
          <p:cNvPr id="16" name="Text 14"/>
          <p:cNvSpPr/>
          <p:nvPr/>
        </p:nvSpPr>
        <p:spPr>
          <a:xfrm>
            <a:off x="987742" y="6115288"/>
            <a:ext cx="12654915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D9D7"/>
                </a:solidFill>
                <a:highlight>
                  <a:srgbClr val="3A3E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avg_score = record.iloc[0]["Average_score"]status = "Excellent" if avg_score &gt;= 85 else "Fail"st.markdown(f"Average: {avg_score}% - {status}")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2025-11-30T21:54:10Z</dcterms:created>
  <dcterms:modified xsi:type="dcterms:W3CDTF">2025-11-30T21:54:10Z</dcterms:modified>
</cp:coreProperties>
</file>